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5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2F81D-4B71-462E-AE8F-B19E91467B08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9FCC7-1544-4E16-B792-5AF8B72E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B053B-2942-4DC6-B4D5-3383C270F78A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7AD51-724D-43F6-8059-2881DAC40E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57454-EB4B-4041-8397-C81D296ADF59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97D4F-55CF-4089-977F-23481B176B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384ED-882E-456A-9E73-11B033935323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D0441-0167-4F2C-897A-E1C6E5225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06CA5-60C7-4A8C-84B2-AC28EC8EF09B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6E1CC-5BC2-4A03-830E-F4C113EF8A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3681A-40E8-4BDA-A7AA-9998B955C56B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3213B-BB5B-431C-A069-D9F5B73EC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75288-E1AA-4AF2-B0D1-E5FFB2398E49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6805A-9FCD-45FA-8C37-9843D0424F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E6A04-7245-4925-9992-0303D94DAEA6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37BCE-249A-42F5-BAE8-83E6DE9CF3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2991F-C578-45FB-B974-7ABC3155FB1C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1639D-D648-4977-A864-C745730267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356DA-8ED4-43BD-A258-8068B876269C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2067C-3A6D-461D-AD1C-0EBF499071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674E9-ADDD-48E4-B93E-9D0ADC74B3A4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0EA3A-1511-428D-A2CE-A58C40BD7F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22F2C6-F403-41B6-8429-E99229ED10CB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3584DF-2EF0-43A8-BB28-4A8E311F43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WordArt 3"/>
          <p:cNvSpPr>
            <a:spLocks noChangeArrowheads="1" noChangeShapeType="1" noTextEdit="1"/>
          </p:cNvSpPr>
          <p:nvPr/>
        </p:nvSpPr>
        <p:spPr bwMode="auto">
          <a:xfrm>
            <a:off x="304800" y="1828800"/>
            <a:ext cx="8610600" cy="2362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4000" b="1" kern="10">
              <a:ln w="12700">
                <a:solidFill>
                  <a:srgbClr val="EAEAEA"/>
                </a:solidFill>
                <a:round/>
                <a:headEnd type="none" w="sm" len="sm"/>
                <a:tailEnd type="none" w="sm" len="sm"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031" name="Picture 4" descr="butterflies_flowers_md_wh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4343400"/>
            <a:ext cx="2133600" cy="206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5478" name="Object 6"/>
          <p:cNvGraphicFramePr>
            <a:graphicFrameLocks noChangeAspect="1"/>
          </p:cNvGraphicFramePr>
          <p:nvPr/>
        </p:nvGraphicFramePr>
        <p:xfrm>
          <a:off x="0" y="3657600"/>
          <a:ext cx="4648200" cy="3489325"/>
        </p:xfrm>
        <a:graphic>
          <a:graphicData uri="http://schemas.openxmlformats.org/presentationml/2006/ole">
            <p:oleObj spid="_x0000_s1026" name="Clip" r:id="rId4" imgW="4435475" imgH="3328988" progId="">
              <p:embed/>
            </p:oleObj>
          </a:graphicData>
        </a:graphic>
      </p:graphicFrame>
      <p:graphicFrame>
        <p:nvGraphicFramePr>
          <p:cNvPr id="105479" name="Object 7"/>
          <p:cNvGraphicFramePr>
            <a:graphicFrameLocks noChangeAspect="1"/>
          </p:cNvGraphicFramePr>
          <p:nvPr/>
        </p:nvGraphicFramePr>
        <p:xfrm>
          <a:off x="4495800" y="3886200"/>
          <a:ext cx="4648200" cy="3489325"/>
        </p:xfrm>
        <a:graphic>
          <a:graphicData uri="http://schemas.openxmlformats.org/presentationml/2006/ole">
            <p:oleObj spid="_x0000_s1027" name="Clip" r:id="rId5" imgW="4435475" imgH="3328988" progId="">
              <p:embed/>
            </p:oleObj>
          </a:graphicData>
        </a:graphic>
      </p:graphicFrame>
      <p:graphicFrame>
        <p:nvGraphicFramePr>
          <p:cNvPr id="105481" name="Object 9"/>
          <p:cNvGraphicFramePr>
            <a:graphicFrameLocks noChangeAspect="1"/>
          </p:cNvGraphicFramePr>
          <p:nvPr/>
        </p:nvGraphicFramePr>
        <p:xfrm>
          <a:off x="0" y="914400"/>
          <a:ext cx="2743200" cy="2876550"/>
        </p:xfrm>
        <a:graphic>
          <a:graphicData uri="http://schemas.openxmlformats.org/presentationml/2006/ole">
            <p:oleObj spid="_x0000_s1028" name="Clip" r:id="rId6" imgW="4435475" imgH="3328988" progId="">
              <p:embed/>
            </p:oleObj>
          </a:graphicData>
        </a:graphic>
      </p:graphicFrame>
      <p:graphicFrame>
        <p:nvGraphicFramePr>
          <p:cNvPr id="105487" name="Object 15"/>
          <p:cNvGraphicFramePr>
            <a:graphicFrameLocks noChangeAspect="1"/>
          </p:cNvGraphicFramePr>
          <p:nvPr/>
        </p:nvGraphicFramePr>
        <p:xfrm>
          <a:off x="6781800" y="1295400"/>
          <a:ext cx="2743200" cy="2895600"/>
        </p:xfrm>
        <a:graphic>
          <a:graphicData uri="http://schemas.openxmlformats.org/presentationml/2006/ole">
            <p:oleObj spid="_x0000_s1029" name="Clip" r:id="rId7" imgW="4435475" imgH="3328988" progId="">
              <p:embed/>
            </p:oleObj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547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1054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0547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10547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10548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143000" y="685800"/>
            <a:ext cx="7010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Kể chuyện </a:t>
            </a:r>
            <a:r>
              <a:rPr lang="vi-VN" sz="2800">
                <a:solidFill>
                  <a:srgbClr val="FF0000"/>
                </a:solidFill>
              </a:rPr>
              <a:t>đư</a:t>
            </a:r>
            <a:r>
              <a:rPr lang="en-US" sz="2800">
                <a:solidFill>
                  <a:srgbClr val="FF0000"/>
                </a:solidFill>
              </a:rPr>
              <a:t>ợc chứng kiến hoặc tham gia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2209800"/>
            <a:ext cx="8686800" cy="1816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u="sng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Đề bài</a:t>
            </a:r>
            <a:r>
              <a:rPr lang="en-US" sz="2800" b="1" u="sng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>
                <a:latin typeface="Arial"/>
                <a:cs typeface="+mn-cs"/>
              </a:rPr>
              <a:t>Kể một câu chuyện </a:t>
            </a:r>
            <a:r>
              <a:rPr lang="en-US" sz="2800" err="1">
                <a:latin typeface="Arial"/>
                <a:cs typeface="+mn-cs"/>
              </a:rPr>
              <a:t>em</a:t>
            </a:r>
            <a:r>
              <a:rPr lang="en-US" sz="2800">
                <a:latin typeface="Arial"/>
                <a:cs typeface="+mn-cs"/>
              </a:rPr>
              <a:t> </a:t>
            </a:r>
            <a:r>
              <a:rPr lang="vi-VN" sz="2800">
                <a:latin typeface="Arial"/>
                <a:cs typeface="+mn-cs"/>
              </a:rPr>
              <a:t>đ</a:t>
            </a:r>
            <a:r>
              <a:rPr lang="en-US" sz="2800">
                <a:latin typeface="Arial"/>
                <a:cs typeface="+mn-cs"/>
              </a:rPr>
              <a:t>ã </a:t>
            </a:r>
            <a:r>
              <a:rPr lang="vi-VN" sz="2800">
                <a:latin typeface="Arial"/>
                <a:cs typeface="+mn-cs"/>
              </a:rPr>
              <a:t>đư</a:t>
            </a:r>
            <a:r>
              <a:rPr lang="en-US" sz="2800">
                <a:latin typeface="Arial"/>
                <a:cs typeface="+mn-cs"/>
              </a:rPr>
              <a:t>ợc chứng kiến hoặc trực tiếp    </a:t>
            </a:r>
            <a:r>
              <a:rPr lang="en-US" sz="2800" dirty="0" err="1">
                <a:latin typeface="Arial"/>
                <a:cs typeface="+mn-cs"/>
              </a:rPr>
              <a:t>tham</a:t>
            </a:r>
            <a:r>
              <a:rPr lang="en-US" sz="2800" dirty="0">
                <a:latin typeface="Arial"/>
                <a:cs typeface="+mn-cs"/>
              </a:rPr>
              <a:t> </a:t>
            </a:r>
            <a:r>
              <a:rPr lang="en-US" sz="2800" err="1">
                <a:latin typeface="Arial"/>
                <a:cs typeface="+mn-cs"/>
              </a:rPr>
              <a:t>gia</a:t>
            </a:r>
            <a:r>
              <a:rPr lang="en-US" sz="2800">
                <a:latin typeface="Arial"/>
                <a:cs typeface="+mn-cs"/>
              </a:rPr>
              <a:t> thể hiện </a:t>
            </a:r>
            <a:r>
              <a:rPr lang="en-US" sz="2800" err="1">
                <a:latin typeface="Arial"/>
                <a:cs typeface="+mn-cs"/>
              </a:rPr>
              <a:t>tinh</a:t>
            </a:r>
            <a:r>
              <a:rPr lang="en-US" sz="2800">
                <a:latin typeface="Arial"/>
                <a:cs typeface="+mn-cs"/>
              </a:rPr>
              <a:t> thần kiên trì v</a:t>
            </a:r>
            <a:r>
              <a:rPr lang="vi-VN" sz="2800">
                <a:latin typeface="Arial"/>
                <a:cs typeface="+mn-cs"/>
              </a:rPr>
              <a:t>ư</a:t>
            </a:r>
            <a:r>
              <a:rPr lang="en-US" sz="2800">
                <a:latin typeface="Arial"/>
                <a:cs typeface="+mn-cs"/>
              </a:rPr>
              <a:t>ợt khó.</a:t>
            </a:r>
            <a:endParaRPr lang="en-US" sz="2800" dirty="0">
              <a:latin typeface="Arial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114800" y="3048000"/>
            <a:ext cx="22098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315200" y="3124200"/>
            <a:ext cx="11430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81000" y="3505200"/>
            <a:ext cx="10668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267200" y="3505200"/>
            <a:ext cx="21336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0600" y="685800"/>
            <a:ext cx="73914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Kể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chuyện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vi-VN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đư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ợc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chứng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kiến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hoặc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tham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gia</a:t>
            </a:r>
            <a:endParaRPr lang="en-US" sz="2800" dirty="0">
              <a:solidFill>
                <a:schemeClr val="accent2">
                  <a:lumMod val="75000"/>
                </a:schemeClr>
              </a:solidFill>
              <a:latin typeface="Arial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3124200"/>
            <a:ext cx="1828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u="sng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Gợi </a:t>
            </a:r>
            <a:r>
              <a:rPr lang="en-US" sz="2800" b="1" u="sng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ý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3603625"/>
            <a:ext cx="6781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1</a:t>
            </a:r>
            <a:r>
              <a:rPr lang="en-US" sz="28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. </a:t>
            </a:r>
            <a:r>
              <a:rPr lang="en-US" sz="2800">
                <a:latin typeface="Arial"/>
                <a:cs typeface="+mn-cs"/>
              </a:rPr>
              <a:t>Tìm ví dụ về </a:t>
            </a:r>
            <a:r>
              <a:rPr lang="en-US" sz="2800" err="1">
                <a:latin typeface="Arial"/>
                <a:cs typeface="+mn-cs"/>
              </a:rPr>
              <a:t>tinh</a:t>
            </a:r>
            <a:r>
              <a:rPr lang="en-US" sz="2800">
                <a:latin typeface="Arial"/>
                <a:cs typeface="+mn-cs"/>
              </a:rPr>
              <a:t> thần kiên trì v</a:t>
            </a:r>
            <a:r>
              <a:rPr lang="vi-VN" sz="2800">
                <a:latin typeface="Arial"/>
                <a:cs typeface="+mn-cs"/>
              </a:rPr>
              <a:t>ư</a:t>
            </a:r>
            <a:r>
              <a:rPr lang="en-US" sz="2800">
                <a:latin typeface="Arial"/>
                <a:cs typeface="+mn-cs"/>
              </a:rPr>
              <a:t>ợt khó:</a:t>
            </a:r>
            <a:endParaRPr lang="en-US" sz="2800" dirty="0">
              <a:latin typeface="Arial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4060825"/>
            <a:ext cx="6781800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 </a:t>
            </a:r>
            <a:r>
              <a:rPr lang="en-US" sz="2400">
                <a:latin typeface="Arial"/>
                <a:cs typeface="+mn-cs"/>
              </a:rPr>
              <a:t>- Tìm mọi cách </a:t>
            </a:r>
            <a:r>
              <a:rPr lang="vi-VN" sz="2400">
                <a:latin typeface="Arial"/>
                <a:cs typeface="+mn-cs"/>
              </a:rPr>
              <a:t>đ</a:t>
            </a:r>
            <a:r>
              <a:rPr lang="en-US" sz="2400">
                <a:latin typeface="Arial"/>
                <a:cs typeface="+mn-cs"/>
              </a:rPr>
              <a:t>ể giải bài toán khó</a:t>
            </a:r>
            <a:r>
              <a:rPr lang="en-US" sz="2800">
                <a:latin typeface="Arial"/>
                <a:cs typeface="+mn-cs"/>
              </a:rPr>
              <a:t>.</a:t>
            </a:r>
            <a:endParaRPr lang="en-US" sz="2800" dirty="0">
              <a:latin typeface="Arial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4518025"/>
            <a:ext cx="6781800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 </a:t>
            </a:r>
            <a:r>
              <a:rPr lang="en-US" sz="24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- </a:t>
            </a:r>
            <a:r>
              <a:rPr lang="en-US" sz="2400">
                <a:latin typeface="Arial"/>
                <a:cs typeface="+mn-cs"/>
              </a:rPr>
              <a:t>Luyện tập </a:t>
            </a:r>
            <a:r>
              <a:rPr lang="vi-VN" sz="2400">
                <a:latin typeface="Arial"/>
                <a:cs typeface="+mn-cs"/>
              </a:rPr>
              <a:t>đ</a:t>
            </a:r>
            <a:r>
              <a:rPr lang="en-US" sz="2400">
                <a:latin typeface="Arial"/>
                <a:cs typeface="+mn-cs"/>
              </a:rPr>
              <a:t>ể viết chữ </a:t>
            </a:r>
            <a:r>
              <a:rPr lang="vi-VN" sz="2400">
                <a:latin typeface="Arial"/>
                <a:cs typeface="+mn-cs"/>
              </a:rPr>
              <a:t>đ</a:t>
            </a:r>
            <a:r>
              <a:rPr lang="en-US" sz="2400">
                <a:latin typeface="Arial"/>
                <a:cs typeface="+mn-cs"/>
              </a:rPr>
              <a:t>ẹp</a:t>
            </a:r>
            <a:r>
              <a:rPr lang="en-US" sz="2400" dirty="0">
                <a:latin typeface="Arial"/>
                <a:cs typeface="+mn-cs"/>
              </a:rPr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4975225"/>
            <a:ext cx="8915400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 </a:t>
            </a:r>
            <a:r>
              <a:rPr lang="en-US" sz="2400">
                <a:latin typeface="Arial"/>
                <a:cs typeface="+mn-cs"/>
              </a:rPr>
              <a:t>- V</a:t>
            </a:r>
            <a:r>
              <a:rPr lang="vi-VN" sz="2400">
                <a:latin typeface="Arial"/>
                <a:cs typeface="+mn-cs"/>
              </a:rPr>
              <a:t>ư</a:t>
            </a:r>
            <a:r>
              <a:rPr lang="en-US" sz="2400">
                <a:latin typeface="Arial"/>
                <a:cs typeface="+mn-cs"/>
              </a:rPr>
              <a:t>ợt qua hoàn cảnh khó kh</a:t>
            </a:r>
            <a:r>
              <a:rPr lang="vi-VN" sz="2400">
                <a:latin typeface="Arial"/>
                <a:cs typeface="+mn-cs"/>
              </a:rPr>
              <a:t>ă</a:t>
            </a:r>
            <a:r>
              <a:rPr lang="en-US" sz="2400">
                <a:latin typeface="Arial"/>
                <a:cs typeface="+mn-cs"/>
              </a:rPr>
              <a:t>n </a:t>
            </a:r>
            <a:r>
              <a:rPr lang="vi-VN" sz="2400">
                <a:latin typeface="Arial"/>
                <a:cs typeface="+mn-cs"/>
              </a:rPr>
              <a:t>đ</a:t>
            </a:r>
            <a:r>
              <a:rPr lang="en-US" sz="2400">
                <a:latin typeface="Arial"/>
                <a:cs typeface="+mn-cs"/>
              </a:rPr>
              <a:t>ể học tập hoặc rèn luyện</a:t>
            </a:r>
            <a:r>
              <a:rPr lang="en-US" sz="2800" dirty="0">
                <a:latin typeface="Arial"/>
                <a:cs typeface="+mn-cs"/>
              </a:rPr>
              <a:t>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0" y="5356225"/>
            <a:ext cx="9144000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 </a:t>
            </a:r>
            <a:r>
              <a:rPr lang="en-US" sz="24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- </a:t>
            </a:r>
            <a:r>
              <a:rPr lang="en-US" sz="2400">
                <a:latin typeface="Arial"/>
                <a:cs typeface="+mn-cs"/>
              </a:rPr>
              <a:t>Nhà nghèo, phải làm nhiều việ giúp </a:t>
            </a:r>
            <a:r>
              <a:rPr lang="en-US" sz="2400" err="1">
                <a:latin typeface="Arial"/>
                <a:cs typeface="+mn-cs"/>
              </a:rPr>
              <a:t>gia</a:t>
            </a:r>
            <a:r>
              <a:rPr lang="en-US" sz="2400">
                <a:latin typeface="Arial"/>
                <a:cs typeface="+mn-cs"/>
              </a:rPr>
              <a:t> </a:t>
            </a:r>
            <a:r>
              <a:rPr lang="vi-VN" sz="2400">
                <a:latin typeface="Arial"/>
                <a:cs typeface="+mn-cs"/>
              </a:rPr>
              <a:t>đ</a:t>
            </a:r>
            <a:r>
              <a:rPr lang="en-US" sz="2400">
                <a:latin typeface="Arial"/>
                <a:cs typeface="+mn-cs"/>
              </a:rPr>
              <a:t>ình nh</a:t>
            </a:r>
            <a:r>
              <a:rPr lang="vi-VN" sz="2400">
                <a:latin typeface="Arial"/>
                <a:cs typeface="+mn-cs"/>
              </a:rPr>
              <a:t>ư</a:t>
            </a:r>
            <a:r>
              <a:rPr lang="en-US" sz="2400">
                <a:latin typeface="Arial"/>
                <a:cs typeface="+mn-cs"/>
              </a:rPr>
              <a:t>ng vẫn học tập tốt</a:t>
            </a:r>
            <a:r>
              <a:rPr lang="en-US" sz="2400" dirty="0">
                <a:latin typeface="Arial"/>
                <a:cs typeface="+mn-cs"/>
              </a:rPr>
              <a:t>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0" y="5813425"/>
            <a:ext cx="9144000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 </a:t>
            </a:r>
            <a:r>
              <a:rPr lang="en-US" sz="2400">
                <a:latin typeface="Arial"/>
                <a:cs typeface="+mn-cs"/>
              </a:rPr>
              <a:t>- Có bệnh tật nh</a:t>
            </a:r>
            <a:r>
              <a:rPr lang="vi-VN" sz="2400">
                <a:latin typeface="Arial"/>
                <a:cs typeface="+mn-cs"/>
              </a:rPr>
              <a:t>ư</a:t>
            </a:r>
            <a:r>
              <a:rPr lang="en-US" sz="2400">
                <a:latin typeface="Arial"/>
                <a:cs typeface="+mn-cs"/>
              </a:rPr>
              <a:t>ng vẫn học tập tốt hoặc rèn luyện thành vận </a:t>
            </a:r>
            <a:r>
              <a:rPr lang="vi-VN" sz="2400">
                <a:latin typeface="Arial"/>
                <a:cs typeface="+mn-cs"/>
              </a:rPr>
              <a:t>đ</a:t>
            </a:r>
            <a:r>
              <a:rPr lang="en-US" sz="2400">
                <a:latin typeface="Arial"/>
                <a:cs typeface="+mn-cs"/>
              </a:rPr>
              <a:t>ộng viên thể </a:t>
            </a:r>
            <a:r>
              <a:rPr lang="en-US" sz="2400" dirty="0" err="1">
                <a:latin typeface="Arial"/>
                <a:cs typeface="+mn-cs"/>
              </a:rPr>
              <a:t>thao</a:t>
            </a:r>
            <a:r>
              <a:rPr lang="en-US" sz="2400">
                <a:latin typeface="Arial"/>
                <a:cs typeface="+mn-cs"/>
              </a:rPr>
              <a:t>, thành thợ giỏi</a:t>
            </a:r>
            <a:r>
              <a:rPr lang="en-US" sz="2400" dirty="0">
                <a:latin typeface="Arial"/>
                <a:cs typeface="+mn-cs"/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1905000"/>
            <a:ext cx="86868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u="sng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Đề bài</a:t>
            </a:r>
            <a:r>
              <a:rPr lang="en-US" sz="2400" b="1" u="sng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latin typeface="Arial"/>
                <a:cs typeface="+mn-cs"/>
              </a:rPr>
              <a:t>Kể một câu chuyện </a:t>
            </a:r>
            <a:r>
              <a:rPr lang="en-US" sz="2400" err="1">
                <a:latin typeface="Arial"/>
                <a:cs typeface="+mn-cs"/>
              </a:rPr>
              <a:t>em</a:t>
            </a:r>
            <a:r>
              <a:rPr lang="en-US" sz="2400">
                <a:latin typeface="Arial"/>
                <a:cs typeface="+mn-cs"/>
              </a:rPr>
              <a:t> </a:t>
            </a:r>
            <a:r>
              <a:rPr lang="vi-VN" sz="2400">
                <a:latin typeface="Arial"/>
                <a:cs typeface="+mn-cs"/>
              </a:rPr>
              <a:t>đ</a:t>
            </a:r>
            <a:r>
              <a:rPr lang="en-US" sz="2400">
                <a:latin typeface="Arial"/>
                <a:cs typeface="+mn-cs"/>
              </a:rPr>
              <a:t>ã </a:t>
            </a:r>
            <a:r>
              <a:rPr lang="vi-VN" sz="2400">
                <a:latin typeface="Arial"/>
                <a:cs typeface="+mn-cs"/>
              </a:rPr>
              <a:t>đư</a:t>
            </a:r>
            <a:r>
              <a:rPr lang="en-US" sz="2400">
                <a:latin typeface="Arial"/>
                <a:cs typeface="+mn-cs"/>
              </a:rPr>
              <a:t>ợc chứng kiến hoặc trực tiếp    </a:t>
            </a:r>
            <a:r>
              <a:rPr lang="en-US" sz="2400" dirty="0" err="1">
                <a:latin typeface="Arial"/>
                <a:cs typeface="+mn-cs"/>
              </a:rPr>
              <a:t>tham</a:t>
            </a:r>
            <a:r>
              <a:rPr lang="en-US" sz="2400" dirty="0">
                <a:latin typeface="Arial"/>
                <a:cs typeface="+mn-cs"/>
              </a:rPr>
              <a:t> </a:t>
            </a:r>
            <a:r>
              <a:rPr lang="en-US" sz="2400" err="1">
                <a:latin typeface="Arial"/>
                <a:cs typeface="+mn-cs"/>
              </a:rPr>
              <a:t>gia</a:t>
            </a:r>
            <a:r>
              <a:rPr lang="en-US" sz="2400">
                <a:latin typeface="Arial"/>
                <a:cs typeface="+mn-cs"/>
              </a:rPr>
              <a:t> thể hiện </a:t>
            </a:r>
            <a:r>
              <a:rPr lang="en-US" sz="2400" err="1">
                <a:latin typeface="Arial"/>
                <a:cs typeface="+mn-cs"/>
              </a:rPr>
              <a:t>tinh</a:t>
            </a:r>
            <a:r>
              <a:rPr lang="en-US" sz="2400">
                <a:latin typeface="Arial"/>
                <a:cs typeface="+mn-cs"/>
              </a:rPr>
              <a:t> thần kiên trì v</a:t>
            </a:r>
            <a:r>
              <a:rPr lang="vi-VN" sz="2400">
                <a:latin typeface="Arial"/>
                <a:cs typeface="+mn-cs"/>
              </a:rPr>
              <a:t>ư</a:t>
            </a:r>
            <a:r>
              <a:rPr lang="en-US" sz="2400">
                <a:latin typeface="Arial"/>
                <a:cs typeface="+mn-cs"/>
              </a:rPr>
              <a:t>ợt khó.</a:t>
            </a:r>
            <a:endParaRPr lang="en-US" sz="2400" dirty="0">
              <a:latin typeface="Arial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4" grpId="0"/>
      <p:bldP spid="16" grpId="0"/>
      <p:bldP spid="18" grpId="0"/>
      <p:bldP spid="20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38200" y="685800"/>
            <a:ext cx="73152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Kể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chuyện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vi-VN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đư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ợc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chứng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kiến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hoặc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tham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gia</a:t>
            </a:r>
            <a:endParaRPr lang="en-US" sz="2800" dirty="0">
              <a:solidFill>
                <a:schemeClr val="accent2">
                  <a:lumMod val="75000"/>
                </a:schemeClr>
              </a:solidFill>
              <a:latin typeface="Arial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3200400"/>
            <a:ext cx="1828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u="sng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Gợi </a:t>
            </a:r>
            <a:r>
              <a:rPr lang="en-US" sz="2800" b="1" u="sng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ý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3679825"/>
            <a:ext cx="6781800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2</a:t>
            </a:r>
            <a:r>
              <a:rPr lang="en-US" sz="28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. Lập dàn ý câu chuyện </a:t>
            </a:r>
            <a:r>
              <a:rPr lang="vi-VN" sz="28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đ</a:t>
            </a:r>
            <a:r>
              <a:rPr lang="en-US" sz="28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ịnh kể:</a:t>
            </a:r>
            <a:endParaRPr lang="en-US" sz="2800" dirty="0">
              <a:solidFill>
                <a:schemeClr val="accent2">
                  <a:lumMod val="75000"/>
                </a:schemeClr>
              </a:solidFill>
              <a:latin typeface="Arial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4137025"/>
            <a:ext cx="9144000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en-US" sz="24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- Mở </a:t>
            </a:r>
            <a:r>
              <a:rPr lang="vi-VN" sz="24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đ</a:t>
            </a:r>
            <a:r>
              <a:rPr lang="en-US" sz="24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ầu câu chuyện: Giới thiệu nhân vật, hoàn cảnh xảy </a:t>
            </a:r>
            <a:r>
              <a:rPr lang="en-US" sz="240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ra</a:t>
            </a:r>
            <a:r>
              <a:rPr lang="en-US" sz="24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câu chuyện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0" y="4594225"/>
            <a:ext cx="8915400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en-US" sz="24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- Diễn biến câu chuyện: Trình bày các khó kh</a:t>
            </a:r>
            <a:r>
              <a:rPr lang="vi-VN" sz="24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ă</a:t>
            </a:r>
            <a:r>
              <a:rPr lang="en-US" sz="24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n mà nhân vật gặp phải  và lòng kiên trì v</a:t>
            </a:r>
            <a:r>
              <a:rPr lang="vi-VN" sz="24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ư</a:t>
            </a:r>
            <a:r>
              <a:rPr lang="en-US" sz="24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ợt khó của nhân vật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Arial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5584825"/>
            <a:ext cx="9144000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en-US" sz="24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- Kết thúc câu chuyện: Nêu kết quả mà nhân vật </a:t>
            </a:r>
            <a:r>
              <a:rPr lang="vi-VN" sz="24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đ</a:t>
            </a:r>
            <a:r>
              <a:rPr lang="en-US" sz="24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ạt </a:t>
            </a:r>
            <a:r>
              <a:rPr lang="vi-VN" sz="24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đư</a:t>
            </a:r>
            <a:r>
              <a:rPr lang="en-US" sz="24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ợc hoặc nêu nhận xét về nhân vật, về ý nghĩa câu chuyện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1905000"/>
            <a:ext cx="86868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u="sng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Đề bài</a:t>
            </a:r>
            <a:r>
              <a:rPr lang="en-US" sz="2400" b="1" u="sng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latin typeface="Arial"/>
                <a:cs typeface="+mn-cs"/>
              </a:rPr>
              <a:t>Kể một câu chuyện </a:t>
            </a:r>
            <a:r>
              <a:rPr lang="en-US" sz="2400" err="1">
                <a:latin typeface="Arial"/>
                <a:cs typeface="+mn-cs"/>
              </a:rPr>
              <a:t>em</a:t>
            </a:r>
            <a:r>
              <a:rPr lang="en-US" sz="2400">
                <a:latin typeface="Arial"/>
                <a:cs typeface="+mn-cs"/>
              </a:rPr>
              <a:t> </a:t>
            </a:r>
            <a:r>
              <a:rPr lang="vi-VN" sz="2400">
                <a:latin typeface="Arial"/>
                <a:cs typeface="+mn-cs"/>
              </a:rPr>
              <a:t>đ</a:t>
            </a:r>
            <a:r>
              <a:rPr lang="en-US" sz="2400">
                <a:latin typeface="Arial"/>
                <a:cs typeface="+mn-cs"/>
              </a:rPr>
              <a:t>ã </a:t>
            </a:r>
            <a:r>
              <a:rPr lang="vi-VN" sz="2400">
                <a:latin typeface="Arial"/>
                <a:cs typeface="+mn-cs"/>
              </a:rPr>
              <a:t>đư</a:t>
            </a:r>
            <a:r>
              <a:rPr lang="en-US" sz="2400">
                <a:latin typeface="Arial"/>
                <a:cs typeface="+mn-cs"/>
              </a:rPr>
              <a:t>ợc chứng kiến hoặc trực tiếp    </a:t>
            </a:r>
            <a:r>
              <a:rPr lang="en-US" sz="2400" dirty="0" err="1">
                <a:latin typeface="Arial"/>
                <a:cs typeface="+mn-cs"/>
              </a:rPr>
              <a:t>tham</a:t>
            </a:r>
            <a:r>
              <a:rPr lang="en-US" sz="2400" dirty="0">
                <a:latin typeface="Arial"/>
                <a:cs typeface="+mn-cs"/>
              </a:rPr>
              <a:t> </a:t>
            </a:r>
            <a:r>
              <a:rPr lang="en-US" sz="2400" err="1">
                <a:latin typeface="Arial"/>
                <a:cs typeface="+mn-cs"/>
              </a:rPr>
              <a:t>gia</a:t>
            </a:r>
            <a:r>
              <a:rPr lang="en-US" sz="2400">
                <a:latin typeface="Arial"/>
                <a:cs typeface="+mn-cs"/>
              </a:rPr>
              <a:t> thể hiện </a:t>
            </a:r>
            <a:r>
              <a:rPr lang="en-US" sz="2400" err="1">
                <a:latin typeface="Arial"/>
                <a:cs typeface="+mn-cs"/>
              </a:rPr>
              <a:t>tinh</a:t>
            </a:r>
            <a:r>
              <a:rPr lang="en-US" sz="2400">
                <a:latin typeface="Arial"/>
                <a:cs typeface="+mn-cs"/>
              </a:rPr>
              <a:t> thần kiên trì v</a:t>
            </a:r>
            <a:r>
              <a:rPr lang="vi-VN" sz="2400">
                <a:latin typeface="Arial"/>
                <a:cs typeface="+mn-cs"/>
              </a:rPr>
              <a:t>ư</a:t>
            </a:r>
            <a:r>
              <a:rPr lang="en-US" sz="2400">
                <a:latin typeface="Arial"/>
                <a:cs typeface="+mn-cs"/>
              </a:rPr>
              <a:t>ợt khó.</a:t>
            </a:r>
            <a:endParaRPr lang="en-US" sz="2400" dirty="0">
              <a:latin typeface="Arial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20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14400" y="457200"/>
            <a:ext cx="73152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Kể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chuyện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vi-VN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đư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ợc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chứng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kiến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hoặc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tham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gia</a:t>
            </a:r>
            <a:endParaRPr lang="en-US" sz="2800" dirty="0">
              <a:solidFill>
                <a:schemeClr val="accent2">
                  <a:lumMod val="75000"/>
                </a:schemeClr>
              </a:solidFill>
              <a:latin typeface="Arial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3429000"/>
            <a:ext cx="1828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u="sng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Gợi </a:t>
            </a:r>
            <a:r>
              <a:rPr lang="en-US" sz="2800" u="sng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ý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4038600"/>
            <a:ext cx="6781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3</a:t>
            </a:r>
            <a:r>
              <a:rPr lang="en-US" sz="28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. Dựa vào dàn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ý</a:t>
            </a:r>
            <a:r>
              <a:rPr lang="en-US" sz="28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, nói thành lời. Chú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ý: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4495800"/>
            <a:ext cx="91440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en-US" sz="24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- Lựa chọn từ ngữ phù hợp với nhân vật, sự việc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.</a:t>
            </a:r>
            <a:endParaRPr lang="en-US" sz="2800" dirty="0">
              <a:solidFill>
                <a:schemeClr val="accent2">
                  <a:lumMod val="75000"/>
                </a:schemeClr>
              </a:solidFill>
              <a:latin typeface="Arial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4953000"/>
            <a:ext cx="8915400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en-US" sz="24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- Kết hợp giọng kể với </a:t>
            </a:r>
            <a:r>
              <a:rPr lang="vi-VN" sz="24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đ</a:t>
            </a:r>
            <a:r>
              <a:rPr lang="en-US" sz="24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iệu bộ, cử chỉ </a:t>
            </a:r>
            <a:r>
              <a:rPr lang="vi-VN" sz="24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đ</a:t>
            </a:r>
            <a:r>
              <a:rPr lang="en-US" sz="24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ể diễn tả câu chuyện, hấp dẫn ng</a:t>
            </a:r>
            <a:r>
              <a:rPr lang="vi-VN" sz="24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ư</a:t>
            </a:r>
            <a:r>
              <a:rPr lang="en-US" sz="24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ời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nghe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1905000"/>
            <a:ext cx="86868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u="sng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Đề bài</a:t>
            </a:r>
            <a:r>
              <a:rPr lang="en-US" sz="2400" b="1" u="sng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latin typeface="Arial"/>
                <a:cs typeface="+mn-cs"/>
              </a:rPr>
              <a:t>Kể một câu chuyện </a:t>
            </a:r>
            <a:r>
              <a:rPr lang="en-US" sz="2400" err="1">
                <a:latin typeface="Arial"/>
                <a:cs typeface="+mn-cs"/>
              </a:rPr>
              <a:t>em</a:t>
            </a:r>
            <a:r>
              <a:rPr lang="en-US" sz="2400">
                <a:latin typeface="Arial"/>
                <a:cs typeface="+mn-cs"/>
              </a:rPr>
              <a:t> </a:t>
            </a:r>
            <a:r>
              <a:rPr lang="vi-VN" sz="2400">
                <a:latin typeface="Arial"/>
                <a:cs typeface="+mn-cs"/>
              </a:rPr>
              <a:t>đ</a:t>
            </a:r>
            <a:r>
              <a:rPr lang="en-US" sz="2400">
                <a:latin typeface="Arial"/>
                <a:cs typeface="+mn-cs"/>
              </a:rPr>
              <a:t>ã </a:t>
            </a:r>
            <a:r>
              <a:rPr lang="vi-VN" sz="2400">
                <a:latin typeface="Arial"/>
                <a:cs typeface="+mn-cs"/>
              </a:rPr>
              <a:t>đư</a:t>
            </a:r>
            <a:r>
              <a:rPr lang="en-US" sz="2400">
                <a:latin typeface="Arial"/>
                <a:cs typeface="+mn-cs"/>
              </a:rPr>
              <a:t>ợc chứng kiến hoặc trực tiếp    </a:t>
            </a:r>
            <a:r>
              <a:rPr lang="en-US" sz="2400" dirty="0" err="1">
                <a:latin typeface="Arial"/>
                <a:cs typeface="+mn-cs"/>
              </a:rPr>
              <a:t>tham</a:t>
            </a:r>
            <a:r>
              <a:rPr lang="en-US" sz="2400" dirty="0">
                <a:latin typeface="Arial"/>
                <a:cs typeface="+mn-cs"/>
              </a:rPr>
              <a:t> </a:t>
            </a:r>
            <a:r>
              <a:rPr lang="en-US" sz="2400" err="1">
                <a:latin typeface="Arial"/>
                <a:cs typeface="+mn-cs"/>
              </a:rPr>
              <a:t>gia</a:t>
            </a:r>
            <a:r>
              <a:rPr lang="en-US" sz="2400">
                <a:latin typeface="Arial"/>
                <a:cs typeface="+mn-cs"/>
              </a:rPr>
              <a:t> thể hiện </a:t>
            </a:r>
            <a:r>
              <a:rPr lang="en-US" sz="2400" err="1">
                <a:latin typeface="Arial"/>
                <a:cs typeface="+mn-cs"/>
              </a:rPr>
              <a:t>tinh</a:t>
            </a:r>
            <a:r>
              <a:rPr lang="en-US" sz="2400">
                <a:latin typeface="Arial"/>
                <a:cs typeface="+mn-cs"/>
              </a:rPr>
              <a:t> thần kiên trì v</a:t>
            </a:r>
            <a:r>
              <a:rPr lang="vi-VN" sz="2400">
                <a:latin typeface="Arial"/>
                <a:cs typeface="+mn-cs"/>
              </a:rPr>
              <a:t>ư</a:t>
            </a:r>
            <a:r>
              <a:rPr lang="en-US" sz="2400">
                <a:latin typeface="Arial"/>
                <a:cs typeface="+mn-cs"/>
              </a:rPr>
              <a:t>ợt khó.</a:t>
            </a:r>
            <a:endParaRPr lang="en-US" sz="2400" dirty="0">
              <a:latin typeface="Arial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0600" y="457200"/>
            <a:ext cx="72390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Kể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chuyện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vi-VN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đư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ợc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chứng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kiến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hoặc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tham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gia</a:t>
            </a:r>
            <a:endParaRPr lang="en-US" sz="2800" dirty="0">
              <a:solidFill>
                <a:schemeClr val="accent2">
                  <a:lumMod val="75000"/>
                </a:schemeClr>
              </a:solidFill>
              <a:latin typeface="Arial"/>
              <a:cs typeface="+mn-cs"/>
            </a:endParaRPr>
          </a:p>
        </p:txBody>
      </p:sp>
      <p:sp>
        <p:nvSpPr>
          <p:cNvPr id="7171" name="TextBox 9"/>
          <p:cNvSpPr txBox="1">
            <a:spLocks noChangeArrowheads="1"/>
          </p:cNvSpPr>
          <p:nvPr/>
        </p:nvSpPr>
        <p:spPr bwMode="auto">
          <a:xfrm>
            <a:off x="2209800" y="3124200"/>
            <a:ext cx="4876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u="sng">
                <a:solidFill>
                  <a:srgbClr val="FFFF00"/>
                </a:solidFill>
              </a:rPr>
              <a:t>Kể trong nhóm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3832225"/>
            <a:ext cx="6781800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        Dàn ý câu chuyện </a:t>
            </a:r>
            <a:r>
              <a:rPr lang="vi-VN" sz="2800" b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đ</a:t>
            </a:r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ịnh kể:</a:t>
            </a:r>
            <a:endParaRPr lang="en-US" sz="2800" b="1" dirty="0">
              <a:solidFill>
                <a:schemeClr val="accent2">
                  <a:lumMod val="75000"/>
                </a:schemeClr>
              </a:solidFill>
              <a:latin typeface="Arial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4365625"/>
            <a:ext cx="9144000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en-US" sz="24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- Mở </a:t>
            </a:r>
            <a:r>
              <a:rPr lang="vi-VN" sz="24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đ</a:t>
            </a:r>
            <a:r>
              <a:rPr lang="en-US" sz="24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ầu câu chuyện: Giới thiệu nhân vật, hoàn cảnh xảy </a:t>
            </a:r>
            <a:r>
              <a:rPr lang="en-US" sz="240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ra</a:t>
            </a:r>
            <a:r>
              <a:rPr lang="en-US" sz="24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câu chuyện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0" y="4822825"/>
            <a:ext cx="8915400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en-US" sz="24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- Diễn biến câu chuyện: Trình bày các khó kh</a:t>
            </a:r>
            <a:r>
              <a:rPr lang="vi-VN" sz="24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ă</a:t>
            </a:r>
            <a:r>
              <a:rPr lang="en-US" sz="24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n mà nhân vật gặp phải  và lòng kiên trì v</a:t>
            </a:r>
            <a:r>
              <a:rPr lang="vi-VN" sz="24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ư</a:t>
            </a:r>
            <a:r>
              <a:rPr lang="en-US" sz="24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ợt khó của nhân vật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Arial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5661025"/>
            <a:ext cx="9144000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en-US" sz="24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- Kết thúc câu chuyện: Nêu kết quả mà nhân vật </a:t>
            </a:r>
            <a:r>
              <a:rPr lang="vi-VN" sz="24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đ</a:t>
            </a:r>
            <a:r>
              <a:rPr lang="en-US" sz="24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ạt </a:t>
            </a:r>
            <a:r>
              <a:rPr lang="vi-VN" sz="24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đư</a:t>
            </a:r>
            <a:r>
              <a:rPr lang="en-US" sz="24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ợc hoặc nêu nhận xét về nhân vật, về ý nghĩa câu chuyện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1828800"/>
            <a:ext cx="86868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u="sng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Đề bài</a:t>
            </a:r>
            <a:r>
              <a:rPr lang="en-US" sz="2400" b="1" u="sng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latin typeface="Arial"/>
                <a:cs typeface="+mn-cs"/>
              </a:rPr>
              <a:t>Kể một câu chuyện </a:t>
            </a:r>
            <a:r>
              <a:rPr lang="en-US" sz="2400" err="1">
                <a:latin typeface="Arial"/>
                <a:cs typeface="+mn-cs"/>
              </a:rPr>
              <a:t>em</a:t>
            </a:r>
            <a:r>
              <a:rPr lang="en-US" sz="2400">
                <a:latin typeface="Arial"/>
                <a:cs typeface="+mn-cs"/>
              </a:rPr>
              <a:t> </a:t>
            </a:r>
            <a:r>
              <a:rPr lang="vi-VN" sz="2400">
                <a:latin typeface="Arial"/>
                <a:cs typeface="+mn-cs"/>
              </a:rPr>
              <a:t>đ</a:t>
            </a:r>
            <a:r>
              <a:rPr lang="en-US" sz="2400">
                <a:latin typeface="Arial"/>
                <a:cs typeface="+mn-cs"/>
              </a:rPr>
              <a:t>ã </a:t>
            </a:r>
            <a:r>
              <a:rPr lang="vi-VN" sz="2400">
                <a:latin typeface="Arial"/>
                <a:cs typeface="+mn-cs"/>
              </a:rPr>
              <a:t>đư</a:t>
            </a:r>
            <a:r>
              <a:rPr lang="en-US" sz="2400">
                <a:latin typeface="Arial"/>
                <a:cs typeface="+mn-cs"/>
              </a:rPr>
              <a:t>ợc chứng kiến hoặc trực tiếp    </a:t>
            </a:r>
            <a:r>
              <a:rPr lang="en-US" sz="2400" dirty="0" err="1">
                <a:latin typeface="Arial"/>
                <a:cs typeface="+mn-cs"/>
              </a:rPr>
              <a:t>tham</a:t>
            </a:r>
            <a:r>
              <a:rPr lang="en-US" sz="2400" dirty="0">
                <a:latin typeface="Arial"/>
                <a:cs typeface="+mn-cs"/>
              </a:rPr>
              <a:t> </a:t>
            </a:r>
            <a:r>
              <a:rPr lang="en-US" sz="2400" err="1">
                <a:latin typeface="Arial"/>
                <a:cs typeface="+mn-cs"/>
              </a:rPr>
              <a:t>gia</a:t>
            </a:r>
            <a:r>
              <a:rPr lang="en-US" sz="2400">
                <a:latin typeface="Arial"/>
                <a:cs typeface="+mn-cs"/>
              </a:rPr>
              <a:t> thể hiện </a:t>
            </a:r>
            <a:r>
              <a:rPr lang="en-US" sz="2400" err="1">
                <a:latin typeface="Arial"/>
                <a:cs typeface="+mn-cs"/>
              </a:rPr>
              <a:t>tinh</a:t>
            </a:r>
            <a:r>
              <a:rPr lang="en-US" sz="2400">
                <a:latin typeface="Arial"/>
                <a:cs typeface="+mn-cs"/>
              </a:rPr>
              <a:t> thần kiên trì v</a:t>
            </a:r>
            <a:r>
              <a:rPr lang="vi-VN" sz="2400">
                <a:latin typeface="Arial"/>
                <a:cs typeface="+mn-cs"/>
              </a:rPr>
              <a:t>ư</a:t>
            </a:r>
            <a:r>
              <a:rPr lang="en-US" sz="2400">
                <a:latin typeface="Arial"/>
                <a:cs typeface="+mn-cs"/>
              </a:rPr>
              <a:t>ợt khó.</a:t>
            </a:r>
            <a:endParaRPr lang="en-US" sz="2400" dirty="0">
              <a:latin typeface="Arial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38200" y="533400"/>
            <a:ext cx="77724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Kể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chuyện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vi-VN" sz="24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đư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ợc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chứng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kiến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hoặc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tham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gia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Arial"/>
              <a:cs typeface="+mn-cs"/>
            </a:endParaRPr>
          </a:p>
        </p:txBody>
      </p:sp>
      <p:sp>
        <p:nvSpPr>
          <p:cNvPr id="8195" name="TextBox 9"/>
          <p:cNvSpPr txBox="1">
            <a:spLocks noChangeArrowheads="1"/>
          </p:cNvSpPr>
          <p:nvPr/>
        </p:nvSpPr>
        <p:spPr bwMode="auto">
          <a:xfrm>
            <a:off x="2590800" y="2819400"/>
            <a:ext cx="434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u="sng">
                <a:solidFill>
                  <a:srgbClr val="FFFF00"/>
                </a:solidFill>
              </a:rPr>
              <a:t>Thi kể tr</a:t>
            </a:r>
            <a:r>
              <a:rPr lang="vi-VN" sz="2800" u="sng">
                <a:solidFill>
                  <a:srgbClr val="FFFF00"/>
                </a:solidFill>
              </a:rPr>
              <a:t>ư</a:t>
            </a:r>
            <a:r>
              <a:rPr lang="en-US" sz="2800" u="sng">
                <a:solidFill>
                  <a:srgbClr val="FFFF00"/>
                </a:solidFill>
              </a:rPr>
              <a:t>ớc lớp.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28600" y="3657600"/>
            <a:ext cx="678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>
                <a:solidFill>
                  <a:srgbClr val="FF0000"/>
                </a:solidFill>
              </a:rPr>
              <a:t>Tiêu chí </a:t>
            </a:r>
            <a:r>
              <a:rPr lang="vi-VN" sz="2400" b="1" u="sng">
                <a:solidFill>
                  <a:srgbClr val="FF0000"/>
                </a:solidFill>
              </a:rPr>
              <a:t>đ</a:t>
            </a:r>
            <a:r>
              <a:rPr lang="en-US" sz="2400" b="1" u="sng">
                <a:solidFill>
                  <a:srgbClr val="FF0000"/>
                </a:solidFill>
              </a:rPr>
              <a:t>ánh giá: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4213225"/>
            <a:ext cx="9144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1</a:t>
            </a:r>
            <a:r>
              <a:rPr lang="en-US" sz="20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. Nội dung câu chuyện </a:t>
            </a:r>
            <a:r>
              <a:rPr lang="vi-VN" sz="20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đ</a:t>
            </a:r>
            <a:r>
              <a:rPr lang="en-US" sz="20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úng chủ </a:t>
            </a:r>
            <a:r>
              <a:rPr lang="vi-VN" sz="20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đ</a:t>
            </a:r>
            <a:r>
              <a:rPr lang="en-US" sz="20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ề:                   </a:t>
            </a:r>
            <a:r>
              <a:rPr lang="en-US" sz="2000">
                <a:solidFill>
                  <a:srgbClr val="FF0000"/>
                </a:solidFill>
                <a:latin typeface="Arial"/>
                <a:cs typeface="+mn-cs"/>
              </a:rPr>
              <a:t>5 </a:t>
            </a:r>
            <a:r>
              <a:rPr lang="vi-VN" sz="2000">
                <a:solidFill>
                  <a:srgbClr val="FF0000"/>
                </a:solidFill>
                <a:latin typeface="Arial"/>
                <a:cs typeface="+mn-cs"/>
              </a:rPr>
              <a:t>đ</a:t>
            </a:r>
            <a:r>
              <a:rPr lang="en-US" sz="2000">
                <a:solidFill>
                  <a:srgbClr val="FF0000"/>
                </a:solidFill>
                <a:latin typeface="Arial"/>
                <a:cs typeface="+mn-cs"/>
              </a:rPr>
              <a:t>iểm</a:t>
            </a:r>
            <a:endParaRPr lang="en-US" sz="2400" dirty="0">
              <a:solidFill>
                <a:srgbClr val="FF0000"/>
              </a:solidFill>
              <a:latin typeface="Arial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4670425"/>
            <a:ext cx="89154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2</a:t>
            </a:r>
            <a:r>
              <a:rPr lang="en-US" sz="20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. Cách kể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hay</a:t>
            </a:r>
            <a:r>
              <a:rPr lang="en-US" sz="20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, có phối hợp giọng </a:t>
            </a:r>
            <a:r>
              <a:rPr lang="vi-VN" sz="20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đ</a:t>
            </a:r>
            <a:r>
              <a:rPr lang="en-US" sz="20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iệu cử chỉ:    </a:t>
            </a:r>
            <a:r>
              <a:rPr lang="en-US" sz="2000">
                <a:solidFill>
                  <a:srgbClr val="FF0000"/>
                </a:solidFill>
                <a:latin typeface="Arial"/>
                <a:cs typeface="+mn-cs"/>
              </a:rPr>
              <a:t>3 </a:t>
            </a:r>
            <a:r>
              <a:rPr lang="vi-VN" sz="2000">
                <a:solidFill>
                  <a:srgbClr val="FF0000"/>
                </a:solidFill>
                <a:latin typeface="Arial"/>
                <a:cs typeface="+mn-cs"/>
              </a:rPr>
              <a:t>đ</a:t>
            </a:r>
            <a:r>
              <a:rPr lang="en-US" sz="2000">
                <a:solidFill>
                  <a:srgbClr val="FF0000"/>
                </a:solidFill>
                <a:latin typeface="Arial"/>
                <a:cs typeface="+mn-cs"/>
              </a:rPr>
              <a:t>iểm</a:t>
            </a:r>
            <a:endParaRPr lang="en-US" sz="2000" dirty="0">
              <a:solidFill>
                <a:srgbClr val="FF0000"/>
              </a:solidFill>
              <a:latin typeface="Arial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5203825"/>
            <a:ext cx="9144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3.</a:t>
            </a:r>
            <a:r>
              <a:rPr lang="en-US" sz="20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Nêu </a:t>
            </a:r>
            <a:r>
              <a:rPr lang="vi-VN" sz="20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đ</a:t>
            </a:r>
            <a:r>
              <a:rPr lang="en-US" sz="20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úng ý nghĩa của câu chuyện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:                    </a:t>
            </a:r>
            <a:r>
              <a:rPr lang="en-US" sz="2000">
                <a:solidFill>
                  <a:srgbClr val="FF0000"/>
                </a:solidFill>
                <a:latin typeface="Arial"/>
                <a:cs typeface="+mn-cs"/>
              </a:rPr>
              <a:t>1 </a:t>
            </a:r>
            <a:r>
              <a:rPr lang="vi-VN" sz="2000">
                <a:solidFill>
                  <a:srgbClr val="FF0000"/>
                </a:solidFill>
                <a:latin typeface="Arial"/>
                <a:cs typeface="+mn-cs"/>
              </a:rPr>
              <a:t>đ</a:t>
            </a:r>
            <a:r>
              <a:rPr lang="en-US" sz="2000">
                <a:solidFill>
                  <a:srgbClr val="FF0000"/>
                </a:solidFill>
                <a:latin typeface="Arial"/>
                <a:cs typeface="+mn-cs"/>
              </a:rPr>
              <a:t>iểm</a:t>
            </a:r>
            <a:endParaRPr lang="en-US" sz="2000" dirty="0">
              <a:solidFill>
                <a:srgbClr val="FF0000"/>
              </a:solidFill>
              <a:latin typeface="Arial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4648200"/>
            <a:ext cx="9144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endParaRPr lang="en-US" sz="2000" dirty="0">
              <a:solidFill>
                <a:schemeClr val="accent2">
                  <a:lumMod val="75000"/>
                </a:schemeClr>
              </a:solidFill>
              <a:latin typeface="Arial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4648200"/>
            <a:ext cx="9144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         </a:t>
            </a:r>
            <a:endParaRPr lang="en-US" sz="2000" dirty="0">
              <a:solidFill>
                <a:schemeClr val="accent2">
                  <a:lumMod val="75000"/>
                </a:schemeClr>
              </a:solidFill>
              <a:latin typeface="Arial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5737225"/>
            <a:ext cx="746760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4.</a:t>
            </a:r>
            <a:r>
              <a:rPr lang="en-US" sz="20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Trả lời </a:t>
            </a:r>
            <a:r>
              <a:rPr lang="vi-VN" sz="20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đư</a:t>
            </a:r>
            <a:r>
              <a:rPr lang="en-US" sz="20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ợc câu hỏi của bạn hoặc </a:t>
            </a:r>
            <a:r>
              <a:rPr lang="vi-VN" sz="20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đ</a:t>
            </a:r>
            <a:r>
              <a:rPr lang="en-US" sz="20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ặt </a:t>
            </a:r>
            <a:r>
              <a:rPr lang="vi-VN" sz="20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đư</a:t>
            </a:r>
            <a:r>
              <a:rPr lang="en-US" sz="20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ợc câu hỏi </a:t>
            </a:r>
            <a:r>
              <a:rPr lang="en-US" sz="200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trao</a:t>
            </a:r>
            <a:r>
              <a:rPr lang="en-US" sz="20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vi-VN" sz="20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đ</a:t>
            </a:r>
            <a:r>
              <a:rPr lang="en-US" sz="200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ổi với bạn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:                                                              </a:t>
            </a:r>
            <a:r>
              <a:rPr lang="en-US" sz="2000">
                <a:solidFill>
                  <a:srgbClr val="FF0000"/>
                </a:solidFill>
                <a:latin typeface="Arial"/>
                <a:cs typeface="+mn-cs"/>
              </a:rPr>
              <a:t>1 </a:t>
            </a:r>
            <a:r>
              <a:rPr lang="vi-VN" sz="2000">
                <a:solidFill>
                  <a:srgbClr val="FF0000"/>
                </a:solidFill>
                <a:latin typeface="Arial"/>
                <a:cs typeface="+mn-cs"/>
              </a:rPr>
              <a:t>đ</a:t>
            </a:r>
            <a:r>
              <a:rPr lang="en-US" sz="2000">
                <a:solidFill>
                  <a:srgbClr val="FF0000"/>
                </a:solidFill>
                <a:latin typeface="Arial"/>
                <a:cs typeface="+mn-cs"/>
              </a:rPr>
              <a:t>iểm    </a:t>
            </a:r>
            <a:endParaRPr lang="en-US" sz="2000" dirty="0">
              <a:solidFill>
                <a:srgbClr val="FF0000"/>
              </a:solidFill>
              <a:latin typeface="Arial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8600" y="1524000"/>
            <a:ext cx="8686800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u="sng" dirty="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Đề</a:t>
            </a:r>
            <a:r>
              <a:rPr lang="en-US" sz="2000" b="1" u="sng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 </a:t>
            </a:r>
            <a:r>
              <a:rPr lang="en-US" sz="2000" b="1" u="sng" dirty="0" err="1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bài</a:t>
            </a:r>
            <a:r>
              <a:rPr lang="en-US" sz="2000" b="1" u="sng" dirty="0">
                <a:solidFill>
                  <a:schemeClr val="accent2">
                    <a:lumMod val="75000"/>
                  </a:schemeClr>
                </a:solidFill>
                <a:latin typeface="Arial"/>
                <a:cs typeface="+mn-cs"/>
              </a:rPr>
              <a:t>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>
                <a:latin typeface="Arial"/>
                <a:cs typeface="+mn-cs"/>
              </a:rPr>
              <a:t>Kể</a:t>
            </a:r>
            <a:r>
              <a:rPr lang="en-US" sz="2000" dirty="0">
                <a:latin typeface="Arial"/>
                <a:cs typeface="+mn-cs"/>
              </a:rPr>
              <a:t> </a:t>
            </a:r>
            <a:r>
              <a:rPr lang="en-US" sz="2000" dirty="0" err="1">
                <a:latin typeface="Arial"/>
                <a:cs typeface="+mn-cs"/>
              </a:rPr>
              <a:t>một</a:t>
            </a:r>
            <a:r>
              <a:rPr lang="en-US" sz="2000" dirty="0">
                <a:latin typeface="Arial"/>
                <a:cs typeface="+mn-cs"/>
              </a:rPr>
              <a:t> </a:t>
            </a:r>
            <a:r>
              <a:rPr lang="en-US" sz="2000" dirty="0" err="1">
                <a:latin typeface="Arial"/>
                <a:cs typeface="+mn-cs"/>
              </a:rPr>
              <a:t>câu</a:t>
            </a:r>
            <a:r>
              <a:rPr lang="en-US" sz="2000" dirty="0">
                <a:latin typeface="Arial"/>
                <a:cs typeface="+mn-cs"/>
              </a:rPr>
              <a:t> </a:t>
            </a:r>
            <a:r>
              <a:rPr lang="en-US" sz="2000" dirty="0" err="1">
                <a:latin typeface="Arial"/>
                <a:cs typeface="+mn-cs"/>
              </a:rPr>
              <a:t>chuyện</a:t>
            </a:r>
            <a:r>
              <a:rPr lang="en-US" sz="2000" dirty="0">
                <a:latin typeface="Arial"/>
                <a:cs typeface="+mn-cs"/>
              </a:rPr>
              <a:t> </a:t>
            </a:r>
            <a:r>
              <a:rPr lang="en-US" sz="2000" dirty="0" err="1">
                <a:latin typeface="Arial"/>
                <a:cs typeface="+mn-cs"/>
              </a:rPr>
              <a:t>em</a:t>
            </a:r>
            <a:r>
              <a:rPr lang="en-US" sz="2000" dirty="0">
                <a:latin typeface="Arial"/>
                <a:cs typeface="+mn-cs"/>
              </a:rPr>
              <a:t> </a:t>
            </a:r>
            <a:r>
              <a:rPr lang="vi-VN" sz="2000" dirty="0">
                <a:latin typeface="Arial"/>
                <a:cs typeface="+mn-cs"/>
              </a:rPr>
              <a:t>đ</a:t>
            </a:r>
            <a:r>
              <a:rPr lang="en-US" sz="2000" dirty="0">
                <a:latin typeface="Arial"/>
                <a:cs typeface="+mn-cs"/>
              </a:rPr>
              <a:t>ã </a:t>
            </a:r>
            <a:r>
              <a:rPr lang="vi-VN" sz="2000" dirty="0">
                <a:latin typeface="Arial"/>
                <a:cs typeface="+mn-cs"/>
              </a:rPr>
              <a:t>đư</a:t>
            </a:r>
            <a:r>
              <a:rPr lang="en-US" sz="2000" dirty="0" err="1">
                <a:latin typeface="Arial"/>
                <a:cs typeface="+mn-cs"/>
              </a:rPr>
              <a:t>ợc</a:t>
            </a:r>
            <a:r>
              <a:rPr lang="en-US" sz="2000" dirty="0">
                <a:latin typeface="Arial"/>
                <a:cs typeface="+mn-cs"/>
              </a:rPr>
              <a:t> </a:t>
            </a:r>
            <a:r>
              <a:rPr lang="en-US" sz="2000" dirty="0" err="1">
                <a:latin typeface="Arial"/>
                <a:cs typeface="+mn-cs"/>
              </a:rPr>
              <a:t>chứng</a:t>
            </a:r>
            <a:r>
              <a:rPr lang="en-US" sz="2000" dirty="0">
                <a:latin typeface="Arial"/>
                <a:cs typeface="+mn-cs"/>
              </a:rPr>
              <a:t> </a:t>
            </a:r>
            <a:r>
              <a:rPr lang="en-US" sz="2000" dirty="0" err="1">
                <a:latin typeface="Arial"/>
                <a:cs typeface="+mn-cs"/>
              </a:rPr>
              <a:t>kiến</a:t>
            </a:r>
            <a:r>
              <a:rPr lang="en-US" sz="2000" dirty="0">
                <a:latin typeface="Arial"/>
                <a:cs typeface="+mn-cs"/>
              </a:rPr>
              <a:t> </a:t>
            </a:r>
            <a:r>
              <a:rPr lang="en-US" sz="2000" dirty="0" err="1">
                <a:latin typeface="Arial"/>
                <a:cs typeface="+mn-cs"/>
              </a:rPr>
              <a:t>hoặc</a:t>
            </a:r>
            <a:r>
              <a:rPr lang="en-US" sz="2000" dirty="0">
                <a:latin typeface="Arial"/>
                <a:cs typeface="+mn-cs"/>
              </a:rPr>
              <a:t> </a:t>
            </a:r>
            <a:r>
              <a:rPr lang="en-US" sz="2000" dirty="0" err="1">
                <a:latin typeface="Arial"/>
                <a:cs typeface="+mn-cs"/>
              </a:rPr>
              <a:t>trực</a:t>
            </a:r>
            <a:r>
              <a:rPr lang="en-US" sz="2000" dirty="0">
                <a:latin typeface="Arial"/>
                <a:cs typeface="+mn-cs"/>
              </a:rPr>
              <a:t> </a:t>
            </a:r>
            <a:r>
              <a:rPr lang="en-US" sz="2000" dirty="0" err="1">
                <a:latin typeface="Arial"/>
                <a:cs typeface="+mn-cs"/>
              </a:rPr>
              <a:t>tiếp</a:t>
            </a:r>
            <a:r>
              <a:rPr lang="en-US" sz="2000" dirty="0">
                <a:latin typeface="Arial"/>
                <a:cs typeface="+mn-cs"/>
              </a:rPr>
              <a:t>    </a:t>
            </a:r>
            <a:r>
              <a:rPr lang="en-US" sz="2000" dirty="0" err="1">
                <a:latin typeface="Arial"/>
                <a:cs typeface="+mn-cs"/>
              </a:rPr>
              <a:t>tham</a:t>
            </a:r>
            <a:r>
              <a:rPr lang="en-US" sz="2000" dirty="0">
                <a:latin typeface="Arial"/>
                <a:cs typeface="+mn-cs"/>
              </a:rPr>
              <a:t> </a:t>
            </a:r>
            <a:r>
              <a:rPr lang="en-US" sz="2000" dirty="0" err="1">
                <a:latin typeface="Arial"/>
                <a:cs typeface="+mn-cs"/>
              </a:rPr>
              <a:t>gia</a:t>
            </a:r>
            <a:r>
              <a:rPr lang="en-US" sz="2000" dirty="0">
                <a:latin typeface="Arial"/>
                <a:cs typeface="+mn-cs"/>
              </a:rPr>
              <a:t> </a:t>
            </a:r>
            <a:r>
              <a:rPr lang="en-US" sz="2000" dirty="0" err="1">
                <a:latin typeface="Arial"/>
                <a:cs typeface="+mn-cs"/>
              </a:rPr>
              <a:t>thể</a:t>
            </a:r>
            <a:r>
              <a:rPr lang="en-US" sz="2000" dirty="0">
                <a:latin typeface="Arial"/>
                <a:cs typeface="+mn-cs"/>
              </a:rPr>
              <a:t> </a:t>
            </a:r>
            <a:r>
              <a:rPr lang="en-US" sz="2000" dirty="0" err="1">
                <a:latin typeface="Arial"/>
                <a:cs typeface="+mn-cs"/>
              </a:rPr>
              <a:t>hiện</a:t>
            </a:r>
            <a:r>
              <a:rPr lang="en-US" sz="2000" dirty="0">
                <a:latin typeface="Arial"/>
                <a:cs typeface="+mn-cs"/>
              </a:rPr>
              <a:t> </a:t>
            </a:r>
            <a:r>
              <a:rPr lang="en-US" sz="2000" dirty="0" err="1">
                <a:latin typeface="Arial"/>
                <a:cs typeface="+mn-cs"/>
              </a:rPr>
              <a:t>tinh</a:t>
            </a:r>
            <a:r>
              <a:rPr lang="en-US" sz="2000" dirty="0">
                <a:latin typeface="Arial"/>
                <a:cs typeface="+mn-cs"/>
              </a:rPr>
              <a:t> </a:t>
            </a:r>
            <a:r>
              <a:rPr lang="en-US" sz="2000" dirty="0" err="1">
                <a:latin typeface="Arial"/>
                <a:cs typeface="+mn-cs"/>
              </a:rPr>
              <a:t>thần</a:t>
            </a:r>
            <a:r>
              <a:rPr lang="en-US" sz="2000" dirty="0">
                <a:latin typeface="Arial"/>
                <a:cs typeface="+mn-cs"/>
              </a:rPr>
              <a:t> </a:t>
            </a:r>
            <a:r>
              <a:rPr lang="en-US" sz="2000" dirty="0" err="1">
                <a:latin typeface="Arial"/>
                <a:cs typeface="+mn-cs"/>
              </a:rPr>
              <a:t>kiên</a:t>
            </a:r>
            <a:r>
              <a:rPr lang="en-US" sz="2000" dirty="0">
                <a:latin typeface="Arial"/>
                <a:cs typeface="+mn-cs"/>
              </a:rPr>
              <a:t> </a:t>
            </a:r>
            <a:r>
              <a:rPr lang="en-US" sz="2000" dirty="0" err="1">
                <a:latin typeface="Arial"/>
                <a:cs typeface="+mn-cs"/>
              </a:rPr>
              <a:t>trì</a:t>
            </a:r>
            <a:r>
              <a:rPr lang="en-US" sz="2000" dirty="0">
                <a:latin typeface="Arial"/>
                <a:cs typeface="+mn-cs"/>
              </a:rPr>
              <a:t> v</a:t>
            </a:r>
            <a:r>
              <a:rPr lang="vi-VN" sz="2000" dirty="0">
                <a:latin typeface="Arial"/>
                <a:cs typeface="+mn-cs"/>
              </a:rPr>
              <a:t>ư</a:t>
            </a:r>
            <a:r>
              <a:rPr lang="en-US" sz="2000" dirty="0" err="1">
                <a:latin typeface="Arial"/>
                <a:cs typeface="+mn-cs"/>
              </a:rPr>
              <a:t>ợt</a:t>
            </a:r>
            <a:r>
              <a:rPr lang="en-US" sz="2000" dirty="0">
                <a:latin typeface="Arial"/>
                <a:cs typeface="+mn-cs"/>
              </a:rPr>
              <a:t> </a:t>
            </a:r>
            <a:r>
              <a:rPr lang="en-US" sz="2000" dirty="0" err="1">
                <a:latin typeface="Arial"/>
                <a:cs typeface="+mn-cs"/>
              </a:rPr>
              <a:t>khó</a:t>
            </a:r>
            <a:r>
              <a:rPr lang="en-US" sz="2000" dirty="0">
                <a:latin typeface="Arial"/>
                <a:cs typeface="+mn-cs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20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4"/>
          <p:cNvSpPr txBox="1">
            <a:spLocks noChangeArrowheads="1"/>
          </p:cNvSpPr>
          <p:nvPr/>
        </p:nvSpPr>
        <p:spPr bwMode="auto">
          <a:xfrm>
            <a:off x="1752600" y="381000"/>
            <a:ext cx="6400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Thứ ba ngày 24 tháng 11 n</a:t>
            </a:r>
            <a:r>
              <a:rPr lang="vi-VN" sz="2400"/>
              <a:t>ă</a:t>
            </a:r>
            <a:r>
              <a:rPr lang="en-US" sz="2400"/>
              <a:t>m 2009</a:t>
            </a:r>
          </a:p>
          <a:p>
            <a:r>
              <a:rPr lang="en-US" sz="2400"/>
              <a:t>                       Toán</a:t>
            </a:r>
          </a:p>
        </p:txBody>
      </p:sp>
      <p:sp>
        <p:nvSpPr>
          <p:cNvPr id="9219" name="TextBox 8"/>
          <p:cNvSpPr txBox="1">
            <a:spLocks noChangeArrowheads="1"/>
          </p:cNvSpPr>
          <p:nvPr/>
        </p:nvSpPr>
        <p:spPr bwMode="auto">
          <a:xfrm>
            <a:off x="1752600" y="1219200"/>
            <a:ext cx="5638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7030A0"/>
                </a:solidFill>
              </a:rPr>
              <a:t>   Nhân với số có ba chữ số</a:t>
            </a:r>
          </a:p>
        </p:txBody>
      </p:sp>
      <p:sp>
        <p:nvSpPr>
          <p:cNvPr id="9220" name="Text Box 12"/>
          <p:cNvSpPr txBox="1">
            <a:spLocks noChangeArrowheads="1"/>
          </p:cNvSpPr>
          <p:nvPr/>
        </p:nvSpPr>
        <p:spPr bwMode="auto">
          <a:xfrm>
            <a:off x="1371600" y="4114800"/>
            <a:ext cx="6400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800000"/>
                </a:solidFill>
              </a:rPr>
              <a:t>Diện tích của mảnh v</a:t>
            </a:r>
            <a:r>
              <a:rPr lang="vi-VN" sz="2800" b="1">
                <a:solidFill>
                  <a:srgbClr val="800000"/>
                </a:solidFill>
              </a:rPr>
              <a:t>ư</a:t>
            </a:r>
            <a:r>
              <a:rPr lang="en-US" sz="2800" b="1">
                <a:solidFill>
                  <a:srgbClr val="800000"/>
                </a:solidFill>
              </a:rPr>
              <a:t>ờn hình vuông là:</a:t>
            </a:r>
          </a:p>
        </p:txBody>
      </p:sp>
      <p:sp>
        <p:nvSpPr>
          <p:cNvPr id="9221" name="AutoShape 8"/>
          <p:cNvSpPr>
            <a:spLocks noChangeArrowheads="1"/>
          </p:cNvSpPr>
          <p:nvPr/>
        </p:nvSpPr>
        <p:spPr bwMode="auto">
          <a:xfrm>
            <a:off x="228600" y="1828800"/>
            <a:ext cx="7772400" cy="1524000"/>
          </a:xfrm>
          <a:prstGeom prst="star32">
            <a:avLst>
              <a:gd name="adj" fmla="val 50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Text Box 9"/>
          <p:cNvSpPr txBox="1">
            <a:spLocks noChangeArrowheads="1"/>
          </p:cNvSpPr>
          <p:nvPr/>
        </p:nvSpPr>
        <p:spPr bwMode="auto">
          <a:xfrm>
            <a:off x="1371600" y="2057400"/>
            <a:ext cx="58674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99"/>
                </a:solidFill>
              </a:rPr>
              <a:t>Bài 3:</a:t>
            </a:r>
            <a:r>
              <a:rPr lang="en-US" sz="2800" b="1"/>
              <a:t> </a:t>
            </a:r>
            <a:r>
              <a:rPr lang="en-US" sz="2800" b="1">
                <a:solidFill>
                  <a:schemeClr val="tx2"/>
                </a:solidFill>
              </a:rPr>
              <a:t>Tính diện tích của mảnh v</a:t>
            </a:r>
            <a:r>
              <a:rPr lang="vi-VN" sz="2800" b="1">
                <a:solidFill>
                  <a:schemeClr val="tx2"/>
                </a:solidFill>
              </a:rPr>
              <a:t>ư</a:t>
            </a:r>
            <a:r>
              <a:rPr lang="en-US" sz="2800" b="1">
                <a:solidFill>
                  <a:schemeClr val="tx2"/>
                </a:solidFill>
              </a:rPr>
              <a:t>ờn hình vuông có cạnh dài 125m.</a:t>
            </a:r>
          </a:p>
        </p:txBody>
      </p:sp>
      <p:sp>
        <p:nvSpPr>
          <p:cNvPr id="9223" name="Text Box 11"/>
          <p:cNvSpPr txBox="1">
            <a:spLocks noChangeArrowheads="1"/>
          </p:cNvSpPr>
          <p:nvPr/>
        </p:nvSpPr>
        <p:spPr bwMode="auto">
          <a:xfrm>
            <a:off x="3352800" y="3581400"/>
            <a:ext cx="251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C0099"/>
                </a:solidFill>
              </a:rPr>
              <a:t>Bài giải</a:t>
            </a:r>
          </a:p>
        </p:txBody>
      </p:sp>
      <p:sp>
        <p:nvSpPr>
          <p:cNvPr id="9224" name="Text Box 13"/>
          <p:cNvSpPr txBox="1">
            <a:spLocks noChangeArrowheads="1"/>
          </p:cNvSpPr>
          <p:nvPr/>
        </p:nvSpPr>
        <p:spPr bwMode="auto">
          <a:xfrm>
            <a:off x="2438400" y="4724400"/>
            <a:ext cx="525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6600FF"/>
                </a:solidFill>
              </a:rPr>
              <a:t>125</a:t>
            </a:r>
            <a:r>
              <a:rPr lang="en-US" sz="2800" b="1"/>
              <a:t> </a:t>
            </a:r>
            <a:r>
              <a:rPr lang="en-US" sz="2800" b="1">
                <a:solidFill>
                  <a:srgbClr val="800000"/>
                </a:solidFill>
              </a:rPr>
              <a:t> x </a:t>
            </a:r>
            <a:r>
              <a:rPr lang="en-US" sz="2800" b="1"/>
              <a:t> </a:t>
            </a:r>
            <a:r>
              <a:rPr lang="en-US" sz="2800" b="1">
                <a:solidFill>
                  <a:srgbClr val="6600FF"/>
                </a:solidFill>
              </a:rPr>
              <a:t>125</a:t>
            </a:r>
            <a:r>
              <a:rPr lang="en-US" sz="2800" b="1"/>
              <a:t>  </a:t>
            </a:r>
            <a:r>
              <a:rPr lang="en-US" sz="2800" b="1">
                <a:solidFill>
                  <a:srgbClr val="800000"/>
                </a:solidFill>
              </a:rPr>
              <a:t>=  </a:t>
            </a:r>
            <a:r>
              <a:rPr lang="en-US" sz="2800" b="1">
                <a:solidFill>
                  <a:srgbClr val="FF3300"/>
                </a:solidFill>
              </a:rPr>
              <a:t>15625 </a:t>
            </a:r>
            <a:r>
              <a:rPr lang="en-US" sz="2800" b="1"/>
              <a:t>(</a:t>
            </a:r>
            <a:r>
              <a:rPr lang="en-US" sz="2800" b="1">
                <a:solidFill>
                  <a:srgbClr val="6600FF"/>
                </a:solidFill>
              </a:rPr>
              <a:t>m2</a:t>
            </a:r>
            <a:r>
              <a:rPr lang="en-US" sz="2800" b="1"/>
              <a:t>)</a:t>
            </a:r>
          </a:p>
        </p:txBody>
      </p:sp>
      <p:sp>
        <p:nvSpPr>
          <p:cNvPr id="9225" name="Text Box 14"/>
          <p:cNvSpPr txBox="1">
            <a:spLocks noChangeArrowheads="1"/>
          </p:cNvSpPr>
          <p:nvPr/>
        </p:nvSpPr>
        <p:spPr bwMode="auto">
          <a:xfrm>
            <a:off x="3581400" y="5410200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tx2"/>
                </a:solidFill>
              </a:rPr>
              <a:t>Đáp số:</a:t>
            </a:r>
            <a:r>
              <a:rPr lang="en-US" sz="2800" b="1"/>
              <a:t> </a:t>
            </a:r>
            <a:r>
              <a:rPr lang="en-US" sz="2800" b="1">
                <a:solidFill>
                  <a:srgbClr val="FF3300"/>
                </a:solidFill>
              </a:rPr>
              <a:t>15625</a:t>
            </a:r>
            <a:r>
              <a:rPr lang="en-US" sz="2800" b="1">
                <a:solidFill>
                  <a:srgbClr val="6600FF"/>
                </a:solidFill>
              </a:rPr>
              <a:t>m2</a:t>
            </a:r>
          </a:p>
        </p:txBody>
      </p:sp>
      <p:pic>
        <p:nvPicPr>
          <p:cNvPr id="9226" name="Picture 20" descr="N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738</Words>
  <Application>Microsoft Office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Office Theme</vt:lpstr>
      <vt:lpstr>Clip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TranAnhPC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CSTeam</cp:lastModifiedBy>
  <cp:revision>4</cp:revision>
  <dcterms:created xsi:type="dcterms:W3CDTF">2009-11-20T16:00:00Z</dcterms:created>
  <dcterms:modified xsi:type="dcterms:W3CDTF">2016-06-30T01:39:45Z</dcterms:modified>
</cp:coreProperties>
</file>